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6"/>
  </p:notesMasterIdLst>
  <p:sldIdLst>
    <p:sldId id="256" r:id="rId2"/>
    <p:sldId id="275" r:id="rId3"/>
    <p:sldId id="257" r:id="rId4"/>
    <p:sldId id="262" r:id="rId5"/>
    <p:sldId id="260" r:id="rId6"/>
    <p:sldId id="258" r:id="rId7"/>
    <p:sldId id="263" r:id="rId8"/>
    <p:sldId id="274" r:id="rId9"/>
    <p:sldId id="265" r:id="rId10"/>
    <p:sldId id="266" r:id="rId11"/>
    <p:sldId id="264" r:id="rId12"/>
    <p:sldId id="267" r:id="rId13"/>
    <p:sldId id="271"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6FF"/>
    <a:srgbClr val="8EFA00"/>
    <a:srgbClr val="92D050"/>
    <a:srgbClr val="00B0F0"/>
    <a:srgbClr val="00B050"/>
    <a:srgbClr val="00B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79607"/>
  </p:normalViewPr>
  <p:slideViewPr>
    <p:cSldViewPr snapToGrid="0" snapToObjects="1">
      <p:cViewPr>
        <p:scale>
          <a:sx n="92" d="100"/>
          <a:sy n="92" d="100"/>
        </p:scale>
        <p:origin x="1880"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3.png>
</file>

<file path=ppt/media/image4.png>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7CA47-7D80-6443-83AA-18E8D258D1E9}" type="datetimeFigureOut">
              <a:rPr lang="en-US" smtClean="0"/>
              <a:t>4/5/19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85001-02D4-C748-9D35-B44844BDBD9A}" type="slidenum">
              <a:rPr lang="en-US" smtClean="0"/>
              <a:t>‹#›</a:t>
            </a:fld>
            <a:endParaRPr lang="en-US"/>
          </a:p>
        </p:txBody>
      </p:sp>
    </p:spTree>
    <p:extLst>
      <p:ext uri="{BB962C8B-B14F-4D97-AF65-F5344CB8AC3E}">
        <p14:creationId xmlns:p14="http://schemas.microsoft.com/office/powerpoint/2010/main" val="179787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a:t>
            </a:fld>
            <a:endParaRPr lang="en-US"/>
          </a:p>
        </p:txBody>
      </p:sp>
    </p:spTree>
    <p:extLst>
      <p:ext uri="{BB962C8B-B14F-4D97-AF65-F5344CB8AC3E}">
        <p14:creationId xmlns:p14="http://schemas.microsoft.com/office/powerpoint/2010/main" val="33169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development of the class is really</a:t>
            </a:r>
            <a:r>
              <a:rPr lang="en-US" baseline="0" dirty="0" smtClean="0"/>
              <a:t> where this became my own project, distinct from just working for DLL. </a:t>
            </a:r>
          </a:p>
          <a:p>
            <a:r>
              <a:rPr lang="en-US" baseline="0" dirty="0" smtClean="0"/>
              <a:t>While DLL is focused on what we can do with XML encoded text, my work focuses on getting computers to parse plain text and convert it to XML</a:t>
            </a:r>
            <a:endParaRPr lang="en-US"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10</a:t>
            </a:fld>
            <a:endParaRPr lang="en-US"/>
          </a:p>
        </p:txBody>
      </p:sp>
    </p:spTree>
    <p:extLst>
      <p:ext uri="{BB962C8B-B14F-4D97-AF65-F5344CB8AC3E}">
        <p14:creationId xmlns:p14="http://schemas.microsoft.com/office/powerpoint/2010/main" val="1807568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we’ll talk in detail about how my script processes the input file, as well the data model we’ve chosen for </a:t>
            </a:r>
            <a:r>
              <a:rPr lang="en-US" baseline="0" dirty="0" err="1" smtClean="0"/>
              <a:t>Servius</a:t>
            </a:r>
            <a:r>
              <a:rPr lang="en-US" baseline="0" dirty="0" smtClean="0"/>
              <a:t> in XML</a:t>
            </a:r>
            <a:endParaRPr lang="en-US" dirty="0" smtClean="0"/>
          </a:p>
          <a:p>
            <a:r>
              <a:rPr lang="en-US" dirty="0" smtClean="0"/>
              <a:t>Subdivision</a:t>
            </a:r>
            <a:r>
              <a:rPr lang="en-US" baseline="0" dirty="0" smtClean="0"/>
              <a:t> of the text</a:t>
            </a:r>
          </a:p>
          <a:p>
            <a:r>
              <a:rPr lang="en-US" baseline="0" dirty="0" smtClean="0"/>
              <a:t>	Verses (smallest numbered subdivision)</a:t>
            </a:r>
          </a:p>
          <a:p>
            <a:r>
              <a:rPr lang="en-US" baseline="0" dirty="0" smtClean="0"/>
              <a:t>		light green boxes </a:t>
            </a:r>
          </a:p>
          <a:p>
            <a:r>
              <a:rPr lang="en-US" baseline="0" dirty="0" smtClean="0"/>
              <a:t>	Lemmas (bits of text referring to the same word/phrase from Vergil) </a:t>
            </a:r>
            <a:r>
              <a:rPr lang="mr-IN" baseline="0" dirty="0" smtClean="0"/>
              <a:t>–</a:t>
            </a:r>
            <a:r>
              <a:rPr lang="en-US" baseline="0" dirty="0" smtClean="0"/>
              <a:t> clarify what is meant by lemma</a:t>
            </a:r>
          </a:p>
          <a:p>
            <a:r>
              <a:rPr lang="en-US" baseline="0" dirty="0" smtClean="0"/>
              <a:t>		dark green boxes</a:t>
            </a:r>
          </a:p>
          <a:p>
            <a:r>
              <a:rPr lang="en-US" baseline="0" dirty="0" smtClean="0"/>
              <a:t>	</a:t>
            </a:r>
            <a:r>
              <a:rPr lang="en-US" baseline="0" dirty="0" err="1" smtClean="0"/>
              <a:t>ServThings</a:t>
            </a:r>
            <a:r>
              <a:rPr lang="en-US" baseline="0" dirty="0" smtClean="0"/>
              <a:t> (smallest meaningful subdivision </a:t>
            </a:r>
            <a:r>
              <a:rPr lang="mr-IN" baseline="0" dirty="0" smtClean="0"/>
              <a:t>–</a:t>
            </a:r>
            <a:r>
              <a:rPr lang="en-US" baseline="0" dirty="0" smtClean="0"/>
              <a:t> unit of text of one type)</a:t>
            </a:r>
          </a:p>
          <a:p>
            <a:r>
              <a:rPr lang="en-US" baseline="0" dirty="0" smtClean="0"/>
              <a:t>		for example, a line that is JUST from </a:t>
            </a:r>
            <a:r>
              <a:rPr lang="en-US" baseline="0" dirty="0" err="1" smtClean="0"/>
              <a:t>Servius</a:t>
            </a:r>
            <a:r>
              <a:rPr lang="en-US" baseline="0" dirty="0" smtClean="0"/>
              <a:t> or </a:t>
            </a:r>
            <a:r>
              <a:rPr lang="en-US" baseline="0" dirty="0" err="1" smtClean="0"/>
              <a:t>Auctus</a:t>
            </a:r>
            <a:r>
              <a:rPr lang="en-US" baseline="0" dirty="0" smtClean="0"/>
              <a:t>, or a section from both</a:t>
            </a:r>
          </a:p>
          <a:p>
            <a:r>
              <a:rPr lang="en-US" baseline="0" dirty="0" smtClean="0"/>
              <a:t>		correspond to a &lt;</a:t>
            </a:r>
            <a:r>
              <a:rPr lang="en-US" baseline="0" dirty="0" err="1" smtClean="0"/>
              <a:t>seg</a:t>
            </a:r>
            <a:r>
              <a:rPr lang="en-US" baseline="0" dirty="0" smtClean="0"/>
              <a:t>&gt; tag, or, for parallel sections, a &lt;choice&gt; containing two </a:t>
            </a:r>
            <a:r>
              <a:rPr lang="en-US" baseline="0" dirty="0" err="1" smtClean="0"/>
              <a:t>segs</a:t>
            </a:r>
            <a:endParaRPr lang="en-US" baseline="0" dirty="0" smtClean="0"/>
          </a:p>
          <a:p>
            <a:r>
              <a:rPr lang="en-US" baseline="0" dirty="0" smtClean="0"/>
              <a:t>		blue boxes </a:t>
            </a:r>
            <a:r>
              <a:rPr lang="en-US" baseline="0" dirty="0" smtClean="0"/>
              <a:t>above</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11</a:t>
            </a:fld>
            <a:endParaRPr lang="en-US"/>
          </a:p>
        </p:txBody>
      </p:sp>
    </p:spTree>
    <p:extLst>
      <p:ext uri="{BB962C8B-B14F-4D97-AF65-F5344CB8AC3E}">
        <p14:creationId xmlns:p14="http://schemas.microsoft.com/office/powerpoint/2010/main" val="107846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an &lt;ab&gt;, we split text based on a blank line to break up the &lt;</a:t>
            </a:r>
            <a:r>
              <a:rPr lang="en-US" baseline="0" dirty="0" err="1" smtClean="0"/>
              <a:t>seg</a:t>
            </a:r>
            <a:r>
              <a:rPr lang="en-US" baseline="0" dirty="0" smtClean="0"/>
              <a:t>&gt;s.</a:t>
            </a:r>
          </a:p>
          <a:p>
            <a:endParaRPr lang="en-US" baseline="0" dirty="0" smtClean="0"/>
          </a:p>
          <a:p>
            <a:r>
              <a:rPr lang="en-US" baseline="0" dirty="0" smtClean="0"/>
              <a:t>Then, for each </a:t>
            </a:r>
            <a:r>
              <a:rPr lang="en-US" baseline="0" dirty="0" err="1" smtClean="0"/>
              <a:t>seg</a:t>
            </a:r>
            <a:r>
              <a:rPr lang="en-US" baseline="0" dirty="0" smtClean="0"/>
              <a:t>, we use special markup (pipe characters, tabs at beginning of line, </a:t>
            </a:r>
            <a:r>
              <a:rPr lang="en-US" baseline="0" dirty="0" err="1" smtClean="0"/>
              <a:t>etc</a:t>
            </a:r>
            <a:r>
              <a:rPr lang="en-US" baseline="0" dirty="0" smtClean="0"/>
              <a:t>) to find the type.</a:t>
            </a:r>
          </a:p>
          <a:p>
            <a:endParaRPr lang="en-US" baseline="0" dirty="0" smtClean="0"/>
          </a:p>
          <a:p>
            <a:r>
              <a:rPr lang="en-US" baseline="0" dirty="0" smtClean="0"/>
              <a:t>For the first </a:t>
            </a:r>
            <a:r>
              <a:rPr lang="en-US" baseline="0" dirty="0" err="1" smtClean="0"/>
              <a:t>seg</a:t>
            </a:r>
            <a:r>
              <a:rPr lang="en-US" baseline="0" dirty="0" smtClean="0"/>
              <a:t> in the &lt;ab&gt;, or, if the type is different than the previous type, we make a new &lt;</a:t>
            </a:r>
            <a:r>
              <a:rPr lang="en-US" baseline="0" dirty="0" err="1" smtClean="0"/>
              <a:t>seg</a:t>
            </a:r>
            <a:r>
              <a:rPr lang="en-US" baseline="0" dirty="0" smtClean="0"/>
              <a:t>&gt; and add it to the &lt;ab&gt;</a:t>
            </a:r>
          </a:p>
          <a:p>
            <a:endParaRPr lang="en-US" baseline="0" dirty="0" smtClean="0"/>
          </a:p>
          <a:p>
            <a:r>
              <a:rPr lang="en-US" baseline="0" dirty="0" smtClean="0"/>
              <a:t>However, if the type is the same (or if , we have either </a:t>
            </a:r>
            <a:r>
              <a:rPr lang="en-US" baseline="0" dirty="0" err="1" smtClean="0"/>
              <a:t>servius</a:t>
            </a:r>
            <a:r>
              <a:rPr lang="en-US" baseline="0" dirty="0" smtClean="0"/>
              <a:t> or </a:t>
            </a:r>
            <a:r>
              <a:rPr lang="en-US" baseline="0" dirty="0" err="1" smtClean="0"/>
              <a:t>auctus</a:t>
            </a:r>
            <a:r>
              <a:rPr lang="en-US" baseline="0" dirty="0" smtClean="0"/>
              <a:t> following a parallel section) we insert the text into the previous section using the </a:t>
            </a:r>
            <a:r>
              <a:rPr lang="en-US" baseline="0" dirty="0" err="1" smtClean="0"/>
              <a:t>addText</a:t>
            </a:r>
            <a:r>
              <a:rPr lang="en-US" baseline="0" dirty="0" smtClean="0"/>
              <a:t>() method of the </a:t>
            </a:r>
            <a:r>
              <a:rPr lang="en-US" baseline="0" dirty="0" err="1" smtClean="0"/>
              <a:t>ServThing</a:t>
            </a:r>
            <a:r>
              <a:rPr lang="en-US" baseline="0" dirty="0" smtClean="0"/>
              <a:t>() class. This is significant for two reasons. First, it allows us to put back together text that is typographically separated but semantically goes together, as shown in line 547 above. Second, because the </a:t>
            </a:r>
            <a:r>
              <a:rPr lang="en-US" baseline="0" dirty="0" err="1" smtClean="0"/>
              <a:t>addText</a:t>
            </a:r>
            <a:r>
              <a:rPr lang="en-US" baseline="0" dirty="0" smtClean="0"/>
              <a:t>() method encapsulates the type-dependent processing, the interface is substantially the same for any combination of types of text, making things much easier for the </a:t>
            </a:r>
            <a:r>
              <a:rPr lang="en-US" baseline="0" dirty="0" smtClean="0"/>
              <a:t>programmer</a:t>
            </a:r>
          </a:p>
          <a:p>
            <a:endParaRPr lang="en-US" baseline="0" dirty="0" smtClean="0"/>
          </a:p>
          <a:p>
            <a:r>
              <a:rPr lang="en-US" baseline="0" dirty="0" smtClean="0"/>
              <a:t>Critical apparatus processing: cut for time, but there are similar problems and complexities. It is harder to find where to insert entries in </a:t>
            </a:r>
            <a:r>
              <a:rPr lang="en-US" baseline="0" dirty="0" err="1" smtClean="0"/>
              <a:t>Servius</a:t>
            </a:r>
            <a:r>
              <a:rPr lang="en-US" baseline="0" dirty="0" smtClean="0"/>
              <a:t> than it is in Caesar.</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12</a:t>
            </a:fld>
            <a:endParaRPr lang="en-US"/>
          </a:p>
        </p:txBody>
      </p:sp>
    </p:spTree>
    <p:extLst>
      <p:ext uri="{BB962C8B-B14F-4D97-AF65-F5344CB8AC3E}">
        <p14:creationId xmlns:p14="http://schemas.microsoft.com/office/powerpoint/2010/main" val="650307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contact</a:t>
            </a:r>
            <a:r>
              <a:rPr lang="en-US" baseline="0" dirty="0" smtClean="0"/>
              <a:t> slide to the end</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14</a:t>
            </a:fld>
            <a:endParaRPr lang="en-US"/>
          </a:p>
        </p:txBody>
      </p:sp>
    </p:spTree>
    <p:extLst>
      <p:ext uri="{BB962C8B-B14F-4D97-AF65-F5344CB8AC3E}">
        <p14:creationId xmlns:p14="http://schemas.microsoft.com/office/powerpoint/2010/main" val="66107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say the learned societies</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2</a:t>
            </a:fld>
            <a:endParaRPr lang="en-US"/>
          </a:p>
        </p:txBody>
      </p:sp>
    </p:spTree>
    <p:extLst>
      <p:ext uri="{BB962C8B-B14F-4D97-AF65-F5344CB8AC3E}">
        <p14:creationId xmlns:p14="http://schemas.microsoft.com/office/powerpoint/2010/main" val="236835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I</a:t>
            </a:r>
            <a:r>
              <a:rPr lang="en-US" baseline="0" dirty="0" smtClean="0"/>
              <a:t> will discuss my previous work in automating the encoding of prose, poetry, drama, and mixed matter text. </a:t>
            </a:r>
          </a:p>
          <a:p>
            <a:endParaRPr lang="en-US" baseline="0" dirty="0" smtClean="0"/>
          </a:p>
          <a:p>
            <a:r>
              <a:rPr lang="en-US" baseline="0" dirty="0" smtClean="0"/>
              <a:t>During this discussion, I will give a general overview of how the DLL Automation process works, as well as discussing the algorithm used for wrapping simpler texts in XML.</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3</a:t>
            </a:fld>
            <a:endParaRPr lang="en-US"/>
          </a:p>
        </p:txBody>
      </p:sp>
    </p:spTree>
    <p:extLst>
      <p:ext uri="{BB962C8B-B14F-4D97-AF65-F5344CB8AC3E}">
        <p14:creationId xmlns:p14="http://schemas.microsoft.com/office/powerpoint/2010/main" val="1285807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This is what DLL is already doing</a:t>
            </a:r>
          </a:p>
          <a:p>
            <a:pPr marL="171450" indent="-171450">
              <a:buFontTx/>
              <a:buChar char="-"/>
            </a:pPr>
            <a:endParaRPr lang="en-US" baseline="0" dirty="0" smtClean="0"/>
          </a:p>
          <a:p>
            <a:pPr marL="171450" indent="-171450">
              <a:buFontTx/>
              <a:buChar char="-"/>
            </a:pPr>
            <a:r>
              <a:rPr lang="en-US" baseline="0" dirty="0" smtClean="0"/>
              <a:t>why do we want to do this? </a:t>
            </a:r>
          </a:p>
          <a:p>
            <a:pPr marL="171450" indent="-171450">
              <a:buFontTx/>
              <a:buChar char="-"/>
            </a:pPr>
            <a:r>
              <a:rPr lang="en-US" baseline="0" dirty="0" smtClean="0"/>
              <a:t>Other panelists have talked about what we can do with XML critical editions, and why this is a sustainable way of storing and sharing textual data. </a:t>
            </a:r>
          </a:p>
          <a:p>
            <a:pPr marL="171450" indent="-171450">
              <a:buFontTx/>
              <a:buChar char="-"/>
            </a:pPr>
            <a:endParaRPr lang="en-US" baseline="0" dirty="0" smtClean="0"/>
          </a:p>
          <a:p>
            <a:pPr marL="171450" indent="-171450">
              <a:buFontTx/>
              <a:buChar char="-"/>
            </a:pPr>
            <a:r>
              <a:rPr lang="en-US" baseline="0" dirty="0" smtClean="0"/>
              <a:t>For the remainder of my talk, I will be discussing where these XML texts come from. </a:t>
            </a:r>
          </a:p>
          <a:p>
            <a:pPr marL="171450" indent="-171450">
              <a:buFontTx/>
              <a:buChar char="-"/>
            </a:pPr>
            <a:endParaRPr lang="en-US" baseline="0" dirty="0" smtClean="0"/>
          </a:p>
          <a:p>
            <a:pPr marL="171450" indent="-171450">
              <a:buFontTx/>
              <a:buChar char="-"/>
            </a:pPr>
            <a:r>
              <a:rPr lang="en-US" baseline="0" dirty="0" smtClean="0"/>
              <a:t>in a perfect world, all digital editions would be published in perfect XML by editors who love hand-typing thousands of angle brackets. Unfortunately, these editors don't exist.</a:t>
            </a:r>
          </a:p>
          <a:p>
            <a:pPr marL="171450" indent="-171450">
              <a:buFontTx/>
              <a:buChar char="-"/>
            </a:pPr>
            <a:endParaRPr lang="en-US" baseline="0" dirty="0" smtClean="0"/>
          </a:p>
          <a:p>
            <a:pPr marL="171450" indent="-171450">
              <a:buFontTx/>
              <a:buChar char="-"/>
            </a:pPr>
            <a:r>
              <a:rPr lang="en-US" baseline="0" dirty="0" smtClean="0"/>
              <a:t>That</a:t>
            </a:r>
            <a:r>
              <a:rPr lang="mr-IN" baseline="0" dirty="0" smtClean="0"/>
              <a:t>’</a:t>
            </a:r>
            <a:r>
              <a:rPr lang="en-US" baseline="0" dirty="0" smtClean="0"/>
              <a:t>s where I come in! I have written a set of Python scripts that automate the XML encoding process for a variety of texts.</a:t>
            </a:r>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1875391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Ease of use</a:t>
            </a:r>
          </a:p>
          <a:p>
            <a:pPr marL="171450" indent="-171450">
              <a:buFontTx/>
              <a:buChar char="-"/>
            </a:pPr>
            <a:r>
              <a:rPr lang="en-US" dirty="0" smtClean="0"/>
              <a:t>We want creating an</a:t>
            </a:r>
            <a:r>
              <a:rPr lang="en-US" baseline="0" dirty="0" smtClean="0"/>
              <a:t> LDLT critical edition to be intuitive for editors. Therefore, our input files are designed to be as similar to a print critical edition as possible. In particular, the CSV closely mirrors the format of a printed critical apparatus entry. We take the burden of digital formatting off of the editor and allow them to focus on their argument about the 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Automation Algorithm</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We go through the text sequentially 2 times, first wrapping paragraphs with the appropriate XML tag, then wrapping sentences in XML tags.</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Text is represented internally as a big string and we use simple find and replace operations to insert the tags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i.e. find a paragraph number, replace it with a closing tag for the last paragraph followed by an opening tag for this paragraph.</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This simple algorithm is dependent on the text having a predictable structure and having all sections properly numbered.</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Once the </a:t>
            </a:r>
            <a:r>
              <a:rPr lang="en-US" baseline="0" dirty="0" err="1" smtClean="0"/>
              <a:t>baese</a:t>
            </a:r>
            <a:r>
              <a:rPr lang="en-US" baseline="0" dirty="0" smtClean="0"/>
              <a:t> text is encoded, we process the CSV row-by-row, using simple find and replace operations on one sentence at a time</a:t>
            </a:r>
          </a:p>
        </p:txBody>
      </p:sp>
      <p:sp>
        <p:nvSpPr>
          <p:cNvPr id="4" name="Slide Number Placeholder 3"/>
          <p:cNvSpPr>
            <a:spLocks noGrp="1"/>
          </p:cNvSpPr>
          <p:nvPr>
            <p:ph type="sldNum" sz="quarter" idx="10"/>
          </p:nvPr>
        </p:nvSpPr>
        <p:spPr/>
        <p:txBody>
          <a:bodyPr/>
          <a:lstStyle/>
          <a:p>
            <a:fld id="{87A85001-02D4-C748-9D35-B44844BDBD9A}" type="slidenum">
              <a:rPr lang="en-US" smtClean="0"/>
              <a:t>5</a:t>
            </a:fld>
            <a:endParaRPr lang="en-US"/>
          </a:p>
        </p:txBody>
      </p:sp>
    </p:spTree>
    <p:extLst>
      <p:ext uri="{BB962C8B-B14F-4D97-AF65-F5344CB8AC3E}">
        <p14:creationId xmlns:p14="http://schemas.microsoft.com/office/powerpoint/2010/main" val="106619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 </a:t>
            </a:r>
            <a:r>
              <a:rPr lang="en-US" baseline="0" dirty="0" smtClean="0"/>
              <a:t>will begin by discussing how </a:t>
            </a:r>
            <a:r>
              <a:rPr lang="en-US" baseline="0" dirty="0" err="1" smtClean="0"/>
              <a:t>Servius</a:t>
            </a:r>
            <a:r>
              <a:rPr lang="en-US" baseline="0" dirty="0" smtClean="0"/>
              <a:t> is different from other texts, and why a fundamentally different computational approach is necessary. </a:t>
            </a:r>
          </a:p>
          <a:p>
            <a:endParaRPr lang="en-US" baseline="0" dirty="0" smtClean="0"/>
          </a:p>
          <a:p>
            <a:r>
              <a:rPr lang="en-US" baseline="0" dirty="0" smtClean="0"/>
              <a:t>I will then discuss how I approached the problem by using the fundamental concepts of object oriented programming. I will provide a detailed explanation of how the script works and why I chose to process </a:t>
            </a:r>
            <a:r>
              <a:rPr lang="en-US" baseline="0" dirty="0" err="1" smtClean="0"/>
              <a:t>Servius</a:t>
            </a:r>
            <a:r>
              <a:rPr lang="en-US" baseline="0" dirty="0" smtClean="0"/>
              <a:t> in this way. I will also briefly discuss how this script processes the critical apparatus and how it differs from the previous automation scripts.</a:t>
            </a:r>
          </a:p>
          <a:p>
            <a:endParaRPr lang="en-US" baseline="0" dirty="0" smtClean="0"/>
          </a:p>
          <a:p>
            <a:r>
              <a:rPr lang="en-US" baseline="0" dirty="0" smtClean="0"/>
              <a:t>I will show a live demonstration of the </a:t>
            </a:r>
            <a:r>
              <a:rPr lang="en-US" baseline="0" dirty="0" err="1" smtClean="0"/>
              <a:t>Servius</a:t>
            </a:r>
            <a:r>
              <a:rPr lang="en-US" baseline="0" dirty="0" smtClean="0"/>
              <a:t> script. I will conclude by discussing my plans for future work and what I have learned from this project. In particular, I will present some preliminary thoughts on how the concept of object-oriented text representation can improve the way we understand and programmatically interact with texts.</a:t>
            </a:r>
          </a:p>
          <a:p>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6</a:t>
            </a:fld>
            <a:endParaRPr lang="en-US"/>
          </a:p>
        </p:txBody>
      </p:sp>
    </p:spTree>
    <p:extLst>
      <p:ext uri="{BB962C8B-B14F-4D97-AF65-F5344CB8AC3E}">
        <p14:creationId xmlns:p14="http://schemas.microsoft.com/office/powerpoint/2010/main" val="251929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err="1" smtClean="0"/>
              <a:t>Servius</a:t>
            </a:r>
            <a:r>
              <a:rPr lang="en-US" baseline="0" dirty="0" smtClean="0"/>
              <a:t> has a unique and complicated transmission history, and its really two parallel texts rather than just one text.</a:t>
            </a:r>
          </a:p>
          <a:p>
            <a:pPr marL="628650" lvl="1" indent="-171450">
              <a:buFontTx/>
              <a:buChar char="-"/>
            </a:pPr>
            <a:r>
              <a:rPr lang="en-US" baseline="0" dirty="0" smtClean="0"/>
              <a:t>STEMMA: </a:t>
            </a:r>
          </a:p>
          <a:p>
            <a:pPr marL="1085850" lvl="2" indent="-171450">
              <a:buFontTx/>
              <a:buChar char="-"/>
            </a:pPr>
            <a:r>
              <a:rPr lang="en-US" baseline="0" dirty="0" smtClean="0"/>
              <a:t>What is shown above is JUST for </a:t>
            </a:r>
            <a:r>
              <a:rPr lang="en-US" baseline="0" dirty="0" err="1" smtClean="0"/>
              <a:t>Servius</a:t>
            </a:r>
            <a:endParaRPr lang="en-US" baseline="0" dirty="0" smtClean="0"/>
          </a:p>
          <a:p>
            <a:pPr marL="1085850" lvl="2" indent="-171450">
              <a:buFontTx/>
              <a:buChar char="-"/>
            </a:pPr>
            <a:r>
              <a:rPr lang="en-US" baseline="0" dirty="0" smtClean="0"/>
              <a:t>There is a whole other tradition for </a:t>
            </a:r>
            <a:r>
              <a:rPr lang="en-US" baseline="0" dirty="0" err="1" smtClean="0"/>
              <a:t>Servius</a:t>
            </a:r>
            <a:r>
              <a:rPr lang="en-US" baseline="0" dirty="0" smtClean="0"/>
              <a:t> </a:t>
            </a:r>
            <a:r>
              <a:rPr lang="en-US" baseline="0" dirty="0" err="1" smtClean="0"/>
              <a:t>Auctus</a:t>
            </a:r>
            <a:endParaRPr lang="en-US" baseline="0" dirty="0" smtClean="0"/>
          </a:p>
          <a:p>
            <a:pPr marL="1085850" lvl="2" indent="-171450">
              <a:buFontTx/>
              <a:buChar char="-"/>
            </a:pPr>
            <a:r>
              <a:rPr lang="en-US" baseline="0" dirty="0" smtClean="0"/>
              <a:t>Basically, this text is complicated</a:t>
            </a:r>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1319102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Caesar example here is fairly in terms of typographical conventions. We have a base text with some paragraph and section numbers, follow by a critical apparatus. This follows a pretty standard model for typesetting critical editions of simple texts like Caesar.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contrast this to </a:t>
            </a:r>
            <a:r>
              <a:rPr lang="en-US" baseline="0" dirty="0" err="1" smtClean="0"/>
              <a:t>Servius</a:t>
            </a:r>
            <a:r>
              <a:rPr lang="en-US" baseline="0" dirty="0" smtClean="0"/>
              <a:t>. Shown on the right is one verse from one edition. Because of the strange transmission history, there are a </a:t>
            </a:r>
            <a:r>
              <a:rPr lang="en-US" baseline="0" dirty="0" smtClean="0"/>
              <a:t>lot of edition-specific typographical </a:t>
            </a:r>
            <a:r>
              <a:rPr lang="en-US" baseline="0" dirty="0" smtClean="0"/>
              <a:t>conventions for representing </a:t>
            </a:r>
            <a:r>
              <a:rPr lang="en-US" baseline="0" dirty="0" err="1" smtClean="0"/>
              <a:t>Servius</a:t>
            </a:r>
            <a:r>
              <a:rPr lang="en-US" baseline="0" dirty="0" smtClean="0"/>
              <a:t> in print</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far, no one has managed to produce an edition of </a:t>
            </a:r>
            <a:r>
              <a:rPr lang="en-US" baseline="0" dirty="0" err="1" smtClean="0"/>
              <a:t>Servius</a:t>
            </a:r>
            <a:r>
              <a:rPr lang="en-US" baseline="0" dirty="0" smtClean="0"/>
              <a:t> that is immediately intuitive for readers to understand. I would argue that this is because they focus too much on typesetting and not enough on representing the actual semantic structure of the text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8</a:t>
            </a:fld>
            <a:endParaRPr lang="en-US"/>
          </a:p>
        </p:txBody>
      </p:sp>
    </p:spTree>
    <p:extLst>
      <p:ext uri="{BB962C8B-B14F-4D97-AF65-F5344CB8AC3E}">
        <p14:creationId xmlns:p14="http://schemas.microsoft.com/office/powerpoint/2010/main" val="594509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Let’s look at these typesetting conventions in more detail</a:t>
            </a:r>
          </a:p>
          <a:p>
            <a:pPr marL="628650" lvl="1" indent="-171450">
              <a:buFontTx/>
              <a:buChar char="-"/>
            </a:pPr>
            <a:r>
              <a:rPr lang="en-US" baseline="0" dirty="0" smtClean="0"/>
              <a:t>These conventions have meaning to humans looking at the book, but they don’t have any meaning to a computer, or even outside of that specific edition of </a:t>
            </a:r>
            <a:r>
              <a:rPr lang="en-US" baseline="0" dirty="0" err="1" smtClean="0"/>
              <a:t>Servius</a:t>
            </a:r>
            <a:endParaRPr lang="en-US" baseline="0" dirty="0" smtClean="0"/>
          </a:p>
          <a:p>
            <a:pPr marL="628650" lvl="1" indent="-171450">
              <a:buFontTx/>
              <a:buChar char="-"/>
            </a:pPr>
            <a:r>
              <a:rPr lang="en-US" baseline="0" dirty="0" smtClean="0"/>
              <a:t>Specifically, these refer to what I am calling the TYPE of a section of text</a:t>
            </a:r>
          </a:p>
          <a:p>
            <a:pPr marL="1085850" lvl="2" indent="-171450">
              <a:buFontTx/>
              <a:buChar char="-"/>
            </a:pPr>
            <a:r>
              <a:rPr lang="en-US" baseline="0" dirty="0" err="1" smtClean="0"/>
              <a:t>Servius</a:t>
            </a:r>
            <a:endParaRPr lang="en-US" baseline="0" dirty="0" smtClean="0"/>
          </a:p>
          <a:p>
            <a:pPr marL="1085850" lvl="2" indent="-171450">
              <a:buFontTx/>
              <a:buChar char="-"/>
            </a:pPr>
            <a:r>
              <a:rPr lang="en-US" baseline="0" dirty="0" err="1" smtClean="0"/>
              <a:t>Auctus</a:t>
            </a:r>
            <a:endParaRPr lang="en-US" baseline="0" dirty="0" smtClean="0"/>
          </a:p>
          <a:p>
            <a:pPr marL="1085850" lvl="2" indent="-171450">
              <a:buFontTx/>
              <a:buChar char="-"/>
            </a:pPr>
            <a:r>
              <a:rPr lang="en-US" baseline="0" dirty="0" smtClean="0"/>
              <a:t>Same</a:t>
            </a:r>
          </a:p>
          <a:p>
            <a:pPr marL="1085850" lvl="2" indent="-171450">
              <a:buFontTx/>
              <a:buChar char="-"/>
            </a:pPr>
            <a:r>
              <a:rPr lang="en-US" baseline="0" dirty="0" smtClean="0"/>
              <a:t>Parallel</a:t>
            </a:r>
          </a:p>
          <a:p>
            <a:pPr marL="628650" lvl="1" indent="-171450">
              <a:buFontTx/>
              <a:buChar char="-"/>
            </a:pPr>
            <a:endParaRPr lang="en-US" baseline="0" dirty="0" smtClean="0"/>
          </a:p>
          <a:p>
            <a:pPr marL="171450" lvl="0" indent="-171450">
              <a:buFontTx/>
              <a:buChar char="-"/>
            </a:pPr>
            <a:r>
              <a:rPr lang="en-US" baseline="0" dirty="0" smtClean="0"/>
              <a:t>The challenge was to get a computer to pick out these conventions, recognize their meaning, and encode them in a way that is meaningful to both humans and computers</a:t>
            </a:r>
          </a:p>
          <a:p>
            <a:pPr marL="171450" lvl="0" indent="-171450">
              <a:buFontTx/>
              <a:buChar char="-"/>
            </a:pPr>
            <a:endParaRPr lang="en-US" baseline="0" dirty="0" smtClean="0"/>
          </a:p>
          <a:p>
            <a:pPr marL="171450" lvl="0" indent="-171450">
              <a:buFontTx/>
              <a:buChar char="-"/>
            </a:pPr>
            <a:r>
              <a:rPr lang="en-US" baseline="0" dirty="0" smtClean="0"/>
              <a:t>Before we discuss how my script processes </a:t>
            </a:r>
            <a:r>
              <a:rPr lang="en-US" baseline="0" dirty="0" err="1" smtClean="0"/>
              <a:t>Servius</a:t>
            </a:r>
            <a:r>
              <a:rPr lang="en-US" baseline="0" dirty="0" smtClean="0"/>
              <a:t>, we need a 1-minute crash course in object oriented programming</a:t>
            </a:r>
          </a:p>
        </p:txBody>
      </p:sp>
      <p:sp>
        <p:nvSpPr>
          <p:cNvPr id="4" name="Slide Number Placeholder 3"/>
          <p:cNvSpPr>
            <a:spLocks noGrp="1"/>
          </p:cNvSpPr>
          <p:nvPr>
            <p:ph type="sldNum" sz="quarter" idx="10"/>
          </p:nvPr>
        </p:nvSpPr>
        <p:spPr/>
        <p:txBody>
          <a:bodyPr/>
          <a:lstStyle/>
          <a:p>
            <a:fld id="{85A0C6D7-B696-2648-BE3C-1195BD4329FF}" type="slidenum">
              <a:rPr lang="en-US" smtClean="0"/>
              <a:t>9</a:t>
            </a:fld>
            <a:endParaRPr lang="en-US"/>
          </a:p>
        </p:txBody>
      </p:sp>
    </p:spTree>
    <p:extLst>
      <p:ext uri="{BB962C8B-B14F-4D97-AF65-F5344CB8AC3E}">
        <p14:creationId xmlns:p14="http://schemas.microsoft.com/office/powerpoint/2010/main" val="957022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4/5/19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4/5/19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4/5/19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4/5/19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4/5/19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30F5BDE9-B434-4441-8653-4DBC8240BF6E}" type="datetimeFigureOut">
              <a:rPr lang="en-US" smtClean="0"/>
              <a:t>4/5/19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4/5/19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F5BDE9-B434-4441-8653-4DBC8240BF6E}" type="datetimeFigureOut">
              <a:rPr lang="en-US" smtClean="0"/>
              <a:t>4/5/19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F5BDE9-B434-4441-8653-4DBC8240BF6E}" type="datetimeFigureOut">
              <a:rPr lang="en-US" smtClean="0"/>
              <a:t>4/5/19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30F5BDE9-B434-4441-8653-4DBC8240BF6E}" type="datetimeFigureOut">
              <a:rPr lang="en-US" smtClean="0"/>
              <a:t>4/5/19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F5BDE9-B434-4441-8653-4DBC8240BF6E}" type="datetimeFigureOut">
              <a:rPr lang="en-US" smtClean="0"/>
              <a:t>4/5/19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0F5BDE9-B434-4441-8653-4DBC8240BF6E}" type="datetimeFigureOut">
              <a:rPr lang="en-US" smtClean="0"/>
              <a:t>4/5/19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5D9D7FB-BFD1-0741-8263-8B0F0F3125CD}" type="slidenum">
              <a:rPr lang="en-US" smtClean="0"/>
              <a:t>‹#›</a:t>
            </a:fld>
            <a:endParaRPr lang="en-US"/>
          </a:p>
        </p:txBody>
      </p:sp>
    </p:spTree>
    <p:extLst>
      <p:ext uri="{BB962C8B-B14F-4D97-AF65-F5344CB8AC3E}">
        <p14:creationId xmlns:p14="http://schemas.microsoft.com/office/powerpoint/2010/main" val="18325693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png"/><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err="1" smtClean="0"/>
              <a:t>Servius</a:t>
            </a:r>
            <a:r>
              <a:rPr lang="en-US" dirty="0" smtClean="0"/>
              <a:t>: </a:t>
            </a:r>
            <a:br>
              <a:rPr lang="en-US" dirty="0" smtClean="0"/>
            </a:br>
            <a:r>
              <a:rPr lang="en-US" dirty="0" smtClean="0"/>
              <a:t>An Object-oriented approach</a:t>
            </a:r>
            <a:endParaRPr lang="en-US" dirty="0"/>
          </a:p>
        </p:txBody>
      </p:sp>
      <p:sp>
        <p:nvSpPr>
          <p:cNvPr id="3" name="Subtitle 2"/>
          <p:cNvSpPr>
            <a:spLocks noGrp="1"/>
          </p:cNvSpPr>
          <p:nvPr>
            <p:ph type="subTitle" idx="1"/>
          </p:nvPr>
        </p:nvSpPr>
        <p:spPr/>
        <p:txBody>
          <a:bodyPr>
            <a:normAutofit/>
          </a:bodyPr>
          <a:lstStyle/>
          <a:p>
            <a:r>
              <a:rPr lang="en-US" dirty="0" smtClean="0">
                <a:solidFill>
                  <a:schemeClr val="tx1"/>
                </a:solidFill>
              </a:rPr>
              <a:t>Katy Felkner and Dr. Samuel </a:t>
            </a:r>
            <a:r>
              <a:rPr lang="en-US" dirty="0" err="1" smtClean="0">
                <a:solidFill>
                  <a:schemeClr val="tx1"/>
                </a:solidFill>
              </a:rPr>
              <a:t>Huskey</a:t>
            </a:r>
            <a:endParaRPr lang="en-US" dirty="0" smtClean="0">
              <a:solidFill>
                <a:schemeClr val="tx1"/>
              </a:solidFill>
            </a:endParaRPr>
          </a:p>
          <a:p>
            <a:r>
              <a:rPr lang="en-US" dirty="0" smtClean="0">
                <a:solidFill>
                  <a:schemeClr val="tx1"/>
                </a:solidFill>
              </a:rPr>
              <a:t>April 6 2019</a:t>
            </a:r>
            <a:endParaRPr lang="en-US" dirty="0">
              <a:solidFill>
                <a:schemeClr val="tx1"/>
              </a:solidFill>
            </a:endParaRPr>
          </a:p>
        </p:txBody>
      </p:sp>
    </p:spTree>
    <p:extLst>
      <p:ext uri="{BB962C8B-B14F-4D97-AF65-F5344CB8AC3E}">
        <p14:creationId xmlns:p14="http://schemas.microsoft.com/office/powerpoint/2010/main" val="21261171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OOPS! You just learned some </a:t>
            </a:r>
            <a:r>
              <a:rPr lang="en-US" b="1" dirty="0" smtClean="0"/>
              <a:t>o</a:t>
            </a:r>
            <a:r>
              <a:rPr lang="en-US" dirty="0" smtClean="0"/>
              <a:t>bject </a:t>
            </a:r>
            <a:r>
              <a:rPr lang="en-US" b="1" dirty="0" smtClean="0"/>
              <a:t>o</a:t>
            </a:r>
            <a:r>
              <a:rPr lang="en-US" dirty="0" smtClean="0"/>
              <a:t>riented </a:t>
            </a:r>
            <a:r>
              <a:rPr lang="en-US" b="1" dirty="0" smtClean="0"/>
              <a:t>p</a:t>
            </a:r>
            <a:r>
              <a:rPr lang="en-US" dirty="0" smtClean="0"/>
              <a:t>rogramming </a:t>
            </a:r>
            <a:r>
              <a:rPr lang="en-US" b="1" dirty="0" smtClean="0"/>
              <a:t>s</a:t>
            </a:r>
            <a:r>
              <a:rPr lang="en-US" dirty="0" smtClean="0"/>
              <a:t>tuff!</a:t>
            </a:r>
            <a:endParaRPr lang="en-US" dirty="0"/>
          </a:p>
        </p:txBody>
      </p:sp>
      <p:sp>
        <p:nvSpPr>
          <p:cNvPr id="8" name="Content Placeholder 7"/>
          <p:cNvSpPr>
            <a:spLocks noGrp="1"/>
          </p:cNvSpPr>
          <p:nvPr>
            <p:ph idx="1"/>
          </p:nvPr>
        </p:nvSpPr>
        <p:spPr/>
        <p:txBody>
          <a:bodyPr>
            <a:normAutofit fontScale="92500" lnSpcReduction="20000"/>
          </a:bodyPr>
          <a:lstStyle/>
          <a:p>
            <a:r>
              <a:rPr lang="en-US" b="1" dirty="0" smtClean="0"/>
              <a:t>Class</a:t>
            </a:r>
            <a:r>
              <a:rPr lang="en-US" dirty="0" smtClean="0"/>
              <a:t>: a </a:t>
            </a:r>
            <a:r>
              <a:rPr lang="en-US" dirty="0"/>
              <a:t>user-defined data </a:t>
            </a:r>
            <a:r>
              <a:rPr lang="en-US" dirty="0" smtClean="0"/>
              <a:t>type with </a:t>
            </a:r>
            <a:r>
              <a:rPr lang="en-US" b="1" dirty="0" smtClean="0"/>
              <a:t>fields</a:t>
            </a:r>
            <a:r>
              <a:rPr lang="en-US" dirty="0" smtClean="0"/>
              <a:t> (internal data) and </a:t>
            </a:r>
            <a:r>
              <a:rPr lang="en-US" b="1" dirty="0" smtClean="0"/>
              <a:t>methods </a:t>
            </a:r>
            <a:r>
              <a:rPr lang="en-US" dirty="0" smtClean="0"/>
              <a:t>(operations on its data)</a:t>
            </a:r>
          </a:p>
          <a:p>
            <a:r>
              <a:rPr lang="en-US" b="1" dirty="0" smtClean="0"/>
              <a:t>Object</a:t>
            </a:r>
            <a:r>
              <a:rPr lang="en-US" dirty="0" smtClean="0"/>
              <a:t>: one specific instance of a class. </a:t>
            </a:r>
          </a:p>
          <a:p>
            <a:pPr lvl="1"/>
            <a:r>
              <a:rPr lang="en-US" dirty="0" smtClean="0"/>
              <a:t>For example, Classicist is a class, and you are an object of class Classicist</a:t>
            </a:r>
          </a:p>
          <a:p>
            <a:r>
              <a:rPr lang="en-US" dirty="0" smtClean="0"/>
              <a:t>Objects know things about themselves</a:t>
            </a:r>
          </a:p>
          <a:p>
            <a:r>
              <a:rPr lang="en-US" dirty="0" smtClean="0"/>
              <a:t>Objects can do things to themselves</a:t>
            </a:r>
          </a:p>
          <a:p>
            <a:r>
              <a:rPr lang="en-US" dirty="0" smtClean="0"/>
              <a:t>The programmer using a class doesn’t need to know its internal structure or how its methods work</a:t>
            </a:r>
          </a:p>
          <a:p>
            <a:r>
              <a:rPr lang="en-US" dirty="0"/>
              <a:t>I chose to represent small pieces of text using the </a:t>
            </a:r>
            <a:r>
              <a:rPr lang="en-US" dirty="0" err="1"/>
              <a:t>ServThing</a:t>
            </a:r>
            <a:r>
              <a:rPr lang="en-US" dirty="0"/>
              <a:t>() class which I designed. </a:t>
            </a:r>
          </a:p>
          <a:p>
            <a:endParaRPr lang="en-US" dirty="0"/>
          </a:p>
        </p:txBody>
      </p:sp>
    </p:spTree>
    <p:extLst>
      <p:ext uri="{BB962C8B-B14F-4D97-AF65-F5344CB8AC3E}">
        <p14:creationId xmlns:p14="http://schemas.microsoft.com/office/powerpoint/2010/main" val="30137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442" y="875117"/>
            <a:ext cx="5750019" cy="4964563"/>
          </a:xfrm>
          <a:prstGeom prst="rect">
            <a:avLst/>
          </a:prstGeom>
          <a:ln>
            <a:noFill/>
          </a:ln>
        </p:spPr>
      </p:pic>
      <p:pic>
        <p:nvPicPr>
          <p:cNvPr id="6" name="Content Placeholder 5"/>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b="33614"/>
          <a:stretch/>
        </p:blipFill>
        <p:spPr>
          <a:xfrm>
            <a:off x="139416" y="875119"/>
            <a:ext cx="5930308" cy="4941489"/>
          </a:xfrm>
        </p:spPr>
      </p:pic>
      <p:sp>
        <p:nvSpPr>
          <p:cNvPr id="9" name="Rectangle 8"/>
          <p:cNvSpPr/>
          <p:nvPr/>
        </p:nvSpPr>
        <p:spPr>
          <a:xfrm>
            <a:off x="139416" y="875117"/>
            <a:ext cx="5930308" cy="4012192"/>
          </a:xfrm>
          <a:prstGeom prst="rect">
            <a:avLst/>
          </a:prstGeom>
          <a:solidFill>
            <a:srgbClr val="8EFA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90442" y="875117"/>
            <a:ext cx="5756019" cy="3638694"/>
          </a:xfrm>
          <a:prstGeom prst="rect">
            <a:avLst/>
          </a:prstGeom>
          <a:solidFill>
            <a:srgbClr val="8EFA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39416" y="1982579"/>
            <a:ext cx="5930308" cy="1797269"/>
          </a:xfrm>
          <a:prstGeom prst="rect">
            <a:avLst/>
          </a:prstGeom>
          <a:solidFill>
            <a:srgbClr val="00B050">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90442" y="2182276"/>
            <a:ext cx="5756019" cy="1317669"/>
          </a:xfrm>
          <a:prstGeom prst="rect">
            <a:avLst/>
          </a:prstGeom>
          <a:solidFill>
            <a:srgbClr val="00BA55">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9416" y="4146331"/>
            <a:ext cx="3139812" cy="22071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09012" y="3640975"/>
            <a:ext cx="2634449" cy="138873"/>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flipV="1">
            <a:off x="6272200" y="3779848"/>
            <a:ext cx="2162352" cy="14576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92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7" y="1718442"/>
            <a:ext cx="10517347" cy="2995447"/>
          </a:xfrm>
          <a:prstGeom prst="rect">
            <a:avLst/>
          </a:prstGeom>
        </p:spPr>
      </p:pic>
      <p:sp>
        <p:nvSpPr>
          <p:cNvPr id="7" name="Rectangle 6"/>
          <p:cNvSpPr/>
          <p:nvPr/>
        </p:nvSpPr>
        <p:spPr>
          <a:xfrm>
            <a:off x="947686" y="2144110"/>
            <a:ext cx="10517347" cy="740981"/>
          </a:xfrm>
          <a:prstGeom prst="rect">
            <a:avLst/>
          </a:prstGeom>
          <a:solidFill>
            <a:srgbClr val="76D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67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Time!!!!!!!</a:t>
            </a:r>
            <a:endParaRPr lang="en-US" dirty="0"/>
          </a:p>
        </p:txBody>
      </p:sp>
    </p:spTree>
    <p:extLst>
      <p:ext uri="{BB962C8B-B14F-4D97-AF65-F5344CB8AC3E}">
        <p14:creationId xmlns:p14="http://schemas.microsoft.com/office/powerpoint/2010/main" val="4526194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Object-oriented text representation</a:t>
            </a:r>
          </a:p>
        </p:txBody>
      </p:sp>
      <p:sp>
        <p:nvSpPr>
          <p:cNvPr id="3" name="Content Placeholder 2"/>
          <p:cNvSpPr>
            <a:spLocks noGrp="1"/>
          </p:cNvSpPr>
          <p:nvPr>
            <p:ph idx="1"/>
          </p:nvPr>
        </p:nvSpPr>
        <p:spPr/>
        <p:txBody>
          <a:bodyPr>
            <a:normAutofit/>
          </a:bodyPr>
          <a:lstStyle/>
          <a:p>
            <a:pPr>
              <a:buClr>
                <a:schemeClr val="bg1"/>
              </a:buClr>
            </a:pPr>
            <a:r>
              <a:rPr lang="en-US" dirty="0" smtClean="0">
                <a:solidFill>
                  <a:schemeClr val="tx1"/>
                </a:solidFill>
              </a:rPr>
              <a:t>Vision</a:t>
            </a:r>
            <a:r>
              <a:rPr lang="en-US" dirty="0">
                <a:solidFill>
                  <a:schemeClr val="tx1"/>
                </a:solidFill>
              </a:rPr>
              <a:t>: a Python library that generates object representations of text from both plain text and TEI-XML </a:t>
            </a:r>
            <a:r>
              <a:rPr lang="en-US" dirty="0" smtClean="0">
                <a:solidFill>
                  <a:schemeClr val="tx1"/>
                </a:solidFill>
              </a:rPr>
              <a:t>inputs</a:t>
            </a:r>
          </a:p>
          <a:p>
            <a:pPr lvl="1">
              <a:buClr>
                <a:schemeClr val="bg1"/>
              </a:buClr>
            </a:pPr>
            <a:r>
              <a:rPr lang="en-US" dirty="0" smtClean="0">
                <a:solidFill>
                  <a:schemeClr val="tx1"/>
                </a:solidFill>
              </a:rPr>
              <a:t>Allows editors to avoid tedious</a:t>
            </a:r>
            <a:r>
              <a:rPr lang="en-US" dirty="0">
                <a:solidFill>
                  <a:schemeClr val="tx1"/>
                </a:solidFill>
              </a:rPr>
              <a:t>, error-prone tasks </a:t>
            </a:r>
            <a:r>
              <a:rPr lang="en-US" dirty="0" smtClean="0">
                <a:solidFill>
                  <a:schemeClr val="tx1"/>
                </a:solidFill>
              </a:rPr>
              <a:t>like type-checking and XML </a:t>
            </a:r>
            <a:r>
              <a:rPr lang="en-US" dirty="0">
                <a:solidFill>
                  <a:schemeClr val="tx1"/>
                </a:solidFill>
              </a:rPr>
              <a:t>syntax </a:t>
            </a:r>
            <a:r>
              <a:rPr lang="en-US" dirty="0" smtClean="0">
                <a:solidFill>
                  <a:schemeClr val="tx1"/>
                </a:solidFill>
              </a:rPr>
              <a:t>validation, because the class does it for them!</a:t>
            </a:r>
          </a:p>
          <a:p>
            <a:pPr>
              <a:buClr>
                <a:schemeClr val="bg1"/>
              </a:buClr>
            </a:pPr>
            <a:r>
              <a:rPr lang="en-US" dirty="0" smtClean="0">
                <a:solidFill>
                  <a:schemeClr val="tx1"/>
                </a:solidFill>
              </a:rPr>
              <a:t>Application</a:t>
            </a:r>
            <a:r>
              <a:rPr lang="en-US" dirty="0">
                <a:solidFill>
                  <a:schemeClr val="tx1"/>
                </a:solidFill>
              </a:rPr>
              <a:t>: gives humanities scholars a </a:t>
            </a:r>
            <a:r>
              <a:rPr lang="en-US" dirty="0" smtClean="0">
                <a:solidFill>
                  <a:schemeClr val="tx1"/>
                </a:solidFill>
              </a:rPr>
              <a:t>more accessible </a:t>
            </a:r>
            <a:r>
              <a:rPr lang="en-US" dirty="0">
                <a:solidFill>
                  <a:schemeClr val="tx1"/>
                </a:solidFill>
              </a:rPr>
              <a:t>interface for interacting programmatically with text</a:t>
            </a:r>
          </a:p>
          <a:p>
            <a:pPr lvl="1">
              <a:buClr>
                <a:schemeClr val="bg1"/>
              </a:buClr>
            </a:pPr>
            <a:r>
              <a:rPr lang="en-US" dirty="0">
                <a:solidFill>
                  <a:schemeClr val="tx1"/>
                </a:solidFill>
              </a:rPr>
              <a:t>Abstracts away having to deal with XPath and XML </a:t>
            </a:r>
            <a:r>
              <a:rPr lang="en-US" dirty="0" smtClean="0">
                <a:solidFill>
                  <a:schemeClr val="tx1"/>
                </a:solidFill>
              </a:rPr>
              <a:t>syntax</a:t>
            </a:r>
          </a:p>
          <a:p>
            <a:pPr lvl="1">
              <a:buClr>
                <a:schemeClr val="bg1"/>
              </a:buClr>
            </a:pPr>
            <a:r>
              <a:rPr lang="en-US" dirty="0" smtClean="0">
                <a:solidFill>
                  <a:schemeClr val="tx1"/>
                </a:solidFill>
              </a:rPr>
              <a:t>Makes </a:t>
            </a:r>
            <a:r>
              <a:rPr lang="en-US" dirty="0" smtClean="0">
                <a:solidFill>
                  <a:schemeClr val="tx1"/>
                </a:solidFill>
              </a:rPr>
              <a:t>it easier to develop and use NLP </a:t>
            </a:r>
            <a:r>
              <a:rPr lang="en-US" dirty="0">
                <a:solidFill>
                  <a:schemeClr val="tx1"/>
                </a:solidFill>
              </a:rPr>
              <a:t>and analysis tools, like the CLTK</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74816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DIGITAL Latin Library</a:t>
            </a:r>
            <a:endParaRPr lang="en-US" dirty="0"/>
          </a:p>
        </p:txBody>
      </p:sp>
      <p:sp>
        <p:nvSpPr>
          <p:cNvPr id="5" name="Content Placeholder 4"/>
          <p:cNvSpPr>
            <a:spLocks noGrp="1"/>
          </p:cNvSpPr>
          <p:nvPr>
            <p:ph sz="half" idx="2"/>
          </p:nvPr>
        </p:nvSpPr>
        <p:spPr/>
        <p:txBody>
          <a:bodyPr>
            <a:normAutofit lnSpcReduction="10000"/>
          </a:bodyPr>
          <a:lstStyle/>
          <a:p>
            <a:r>
              <a:rPr lang="en-US" dirty="0" smtClean="0"/>
              <a:t>Joint project of three learned societies, hosted at OU </a:t>
            </a:r>
          </a:p>
          <a:p>
            <a:pPr lvl="1"/>
            <a:r>
              <a:rPr lang="en-US" dirty="0" smtClean="0"/>
              <a:t>Society for Classical Studies</a:t>
            </a:r>
          </a:p>
          <a:p>
            <a:pPr lvl="1"/>
            <a:r>
              <a:rPr lang="en-US" dirty="0" smtClean="0"/>
              <a:t>Medieval Academy of America</a:t>
            </a:r>
          </a:p>
          <a:p>
            <a:pPr lvl="1"/>
            <a:r>
              <a:rPr lang="en-US" dirty="0" smtClean="0"/>
              <a:t>Renaissance Society of American</a:t>
            </a:r>
          </a:p>
          <a:p>
            <a:r>
              <a:rPr lang="en-US" dirty="0" smtClean="0"/>
              <a:t>Two projects: DLL Catalog and Library of Digital Latin Texts</a:t>
            </a:r>
          </a:p>
          <a:p>
            <a:r>
              <a:rPr lang="en-US" dirty="0" smtClean="0"/>
              <a:t>LDLT aims to publish XML-encoded digital critical editions of Latin texts</a:t>
            </a:r>
            <a:endParaRPr lang="en-US" dirty="0"/>
          </a:p>
        </p:txBody>
      </p:sp>
      <p:pic>
        <p:nvPicPr>
          <p:cNvPr id="6" name="Content Placeholder 8"/>
          <p:cNvPicPr>
            <a:picLocks noGrp="1"/>
          </p:cNvPicPr>
          <p:nvPr>
            <p:ph sz="half" idx="1"/>
          </p:nvPr>
        </p:nvPicPr>
        <p:blipFill>
          <a:blip r:embed="rId3"/>
          <a:stretch/>
        </p:blipFill>
        <p:spPr>
          <a:xfrm>
            <a:off x="1581150" y="3263821"/>
            <a:ext cx="4271963" cy="1851183"/>
          </a:xfrm>
          <a:prstGeom prst="rect">
            <a:avLst/>
          </a:prstGeom>
          <a:ln>
            <a:noFill/>
          </a:ln>
        </p:spPr>
      </p:pic>
    </p:spTree>
    <p:extLst>
      <p:ext uri="{BB962C8B-B14F-4D97-AF65-F5344CB8AC3E}">
        <p14:creationId xmlns:p14="http://schemas.microsoft.com/office/powerpoint/2010/main" val="20591548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Previous work</a:t>
            </a:r>
            <a:endParaRPr lang="en-US" dirty="0"/>
          </a:p>
        </p:txBody>
      </p:sp>
    </p:spTree>
    <p:extLst>
      <p:ext uri="{BB962C8B-B14F-4D97-AF65-F5344CB8AC3E}">
        <p14:creationId xmlns:p14="http://schemas.microsoft.com/office/powerpoint/2010/main" val="20250126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533500" y="760101"/>
            <a:ext cx="4027350" cy="5510070"/>
          </a:xfrm>
        </p:spPr>
      </p:pic>
      <p:pic>
        <p:nvPicPr>
          <p:cNvPr id="11" name="Content Placeholder 10"/>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43378" y="760101"/>
            <a:ext cx="5769803" cy="5510070"/>
          </a:xfrm>
        </p:spPr>
      </p:pic>
      <p:sp>
        <p:nvSpPr>
          <p:cNvPr id="2" name="Right Arrow 1"/>
          <p:cNvSpPr/>
          <p:nvPr/>
        </p:nvSpPr>
        <p:spPr>
          <a:xfrm>
            <a:off x="4738797" y="3162621"/>
            <a:ext cx="1226634" cy="705029"/>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248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normAutofit/>
          </a:bodyPr>
          <a:lstStyle/>
          <a:p>
            <a:r>
              <a:rPr lang="en-US" dirty="0" smtClean="0"/>
              <a:t>DLL Automation is designed to be easy for editors to use. Input files are:</a:t>
            </a:r>
          </a:p>
          <a:p>
            <a:pPr lvl="1"/>
            <a:r>
              <a:rPr lang="en-US" dirty="0"/>
              <a:t>Plain text (.txt) version of the editor’s text</a:t>
            </a:r>
          </a:p>
          <a:p>
            <a:pPr lvl="1"/>
            <a:r>
              <a:rPr lang="en-US" dirty="0"/>
              <a:t>Spreadsheet (.csv) of the critical </a:t>
            </a:r>
            <a:r>
              <a:rPr lang="en-US" dirty="0" smtClean="0"/>
              <a:t>apparatus</a:t>
            </a:r>
            <a:endParaRPr lang="en-US" dirty="0">
              <a:sym typeface="Wingdings"/>
            </a:endParaRPr>
          </a:p>
          <a:p>
            <a:r>
              <a:rPr lang="en-US" dirty="0" smtClean="0">
                <a:sym typeface="Wingdings"/>
              </a:rPr>
              <a:t>Simple algorithm</a:t>
            </a:r>
          </a:p>
          <a:p>
            <a:pPr lvl="1"/>
            <a:r>
              <a:rPr lang="en-US" dirty="0" smtClean="0">
                <a:sym typeface="Wingdings"/>
              </a:rPr>
              <a:t>Using sentence numbers as delimiters, we go through the text and wrap each sentence in a tag.</a:t>
            </a:r>
          </a:p>
          <a:p>
            <a:pPr lvl="1"/>
            <a:r>
              <a:rPr lang="en-US" dirty="0" smtClean="0">
                <a:sym typeface="Wingdings"/>
              </a:rPr>
              <a:t> Internally, we represent the text as a big string and use find/replace operations</a:t>
            </a:r>
          </a:p>
          <a:p>
            <a:pPr lvl="1"/>
            <a:r>
              <a:rPr lang="en-US" dirty="0" smtClean="0">
                <a:sym typeface="Wingdings"/>
              </a:rPr>
              <a:t>Then, process the CSV row-by-row, again using find/replace on strings</a:t>
            </a:r>
          </a:p>
        </p:txBody>
      </p:sp>
    </p:spTree>
    <p:extLst>
      <p:ext uri="{BB962C8B-B14F-4D97-AF65-F5344CB8AC3E}">
        <p14:creationId xmlns:p14="http://schemas.microsoft.com/office/powerpoint/2010/main" val="2203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endParaRPr lang="en-US" dirty="0"/>
          </a:p>
        </p:txBody>
      </p:sp>
      <p:sp>
        <p:nvSpPr>
          <p:cNvPr id="3" name="Text Placeholder 2"/>
          <p:cNvSpPr>
            <a:spLocks noGrp="1"/>
          </p:cNvSpPr>
          <p:nvPr>
            <p:ph type="body" idx="1"/>
          </p:nvPr>
        </p:nvSpPr>
        <p:spPr/>
        <p:txBody>
          <a:bodyPr>
            <a:normAutofit/>
          </a:bodyPr>
          <a:lstStyle/>
          <a:p>
            <a:r>
              <a:rPr lang="en-US" sz="2800" dirty="0" smtClean="0">
                <a:solidFill>
                  <a:schemeClr val="bg1"/>
                </a:solidFill>
              </a:rPr>
              <a:t>Automation Round 2: This Time It’s Personal</a:t>
            </a:r>
            <a:endParaRPr lang="en-US" sz="2800" dirty="0">
              <a:solidFill>
                <a:schemeClr val="bg1"/>
              </a:solidFill>
            </a:endParaRPr>
          </a:p>
        </p:txBody>
      </p:sp>
    </p:spTree>
    <p:extLst>
      <p:ext uri="{BB962C8B-B14F-4D97-AF65-F5344CB8AC3E}">
        <p14:creationId xmlns:p14="http://schemas.microsoft.com/office/powerpoint/2010/main" val="10613832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2968624" y="782262"/>
            <a:ext cx="6361113" cy="5218487"/>
          </a:xfrm>
          <a:prstGeom prst="rect">
            <a:avLst/>
          </a:prstGeom>
        </p:spPr>
      </p:pic>
    </p:spTree>
    <p:extLst>
      <p:ext uri="{BB962C8B-B14F-4D97-AF65-F5344CB8AC3E}">
        <p14:creationId xmlns:p14="http://schemas.microsoft.com/office/powerpoint/2010/main" val="2572858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954124" y="760101"/>
            <a:ext cx="4027350" cy="5510070"/>
          </a:xfrm>
        </p:spPr>
      </p:pic>
      <p:pic>
        <p:nvPicPr>
          <p:cNvPr id="2" name="Picture 1"/>
          <p:cNvPicPr>
            <a:picLocks noChangeAspect="1"/>
          </p:cNvPicPr>
          <p:nvPr/>
        </p:nvPicPr>
        <p:blipFill rotWithShape="1">
          <a:blip r:embed="rId4"/>
          <a:srcRect t="45268" b="46348"/>
          <a:stretch/>
        </p:blipFill>
        <p:spPr>
          <a:xfrm>
            <a:off x="6496632" y="1014043"/>
            <a:ext cx="5150098" cy="719097"/>
          </a:xfrm>
          <a:prstGeom prst="rect">
            <a:avLst/>
          </a:prstGeom>
        </p:spPr>
      </p:pic>
      <p:pic>
        <p:nvPicPr>
          <p:cNvPr id="6" name="Picture 5"/>
          <p:cNvPicPr>
            <a:picLocks noChangeAspect="1"/>
          </p:cNvPicPr>
          <p:nvPr/>
        </p:nvPicPr>
        <p:blipFill rotWithShape="1">
          <a:blip r:embed="rId4"/>
          <a:srcRect t="77333" b="20000"/>
          <a:stretch/>
        </p:blipFill>
        <p:spPr>
          <a:xfrm>
            <a:off x="6473771" y="3397152"/>
            <a:ext cx="5172959" cy="229757"/>
          </a:xfrm>
          <a:prstGeom prst="rect">
            <a:avLst/>
          </a:prstGeom>
        </p:spPr>
      </p:pic>
      <p:pic>
        <p:nvPicPr>
          <p:cNvPr id="7" name="Picture 6"/>
          <p:cNvPicPr>
            <a:picLocks noChangeAspect="1"/>
          </p:cNvPicPr>
          <p:nvPr/>
        </p:nvPicPr>
        <p:blipFill rotWithShape="1">
          <a:blip r:embed="rId4"/>
          <a:srcRect t="95733"/>
          <a:stretch/>
        </p:blipFill>
        <p:spPr>
          <a:xfrm>
            <a:off x="6473772" y="4999113"/>
            <a:ext cx="5172959" cy="367611"/>
          </a:xfrm>
          <a:prstGeom prst="rect">
            <a:avLst/>
          </a:prstGeom>
        </p:spPr>
      </p:pic>
      <p:pic>
        <p:nvPicPr>
          <p:cNvPr id="8" name="Picture 7"/>
          <p:cNvPicPr>
            <a:picLocks noChangeAspect="1"/>
          </p:cNvPicPr>
          <p:nvPr/>
        </p:nvPicPr>
        <p:blipFill>
          <a:blip r:embed="rId5"/>
          <a:stretch>
            <a:fillRect/>
          </a:stretch>
        </p:blipFill>
        <p:spPr>
          <a:xfrm>
            <a:off x="6496632" y="1887649"/>
            <a:ext cx="5150099" cy="1352054"/>
          </a:xfrm>
          <a:prstGeom prst="rect">
            <a:avLst/>
          </a:prstGeom>
        </p:spPr>
      </p:pic>
      <p:pic>
        <p:nvPicPr>
          <p:cNvPr id="9" name="Picture 8"/>
          <p:cNvPicPr>
            <a:picLocks noChangeAspect="1"/>
          </p:cNvPicPr>
          <p:nvPr/>
        </p:nvPicPr>
        <p:blipFill>
          <a:blip r:embed="rId6"/>
          <a:stretch>
            <a:fillRect/>
          </a:stretch>
        </p:blipFill>
        <p:spPr>
          <a:xfrm>
            <a:off x="6473772" y="3761586"/>
            <a:ext cx="5195818" cy="873093"/>
          </a:xfrm>
          <a:prstGeom prst="rect">
            <a:avLst/>
          </a:prstGeom>
        </p:spPr>
      </p:pic>
      <p:pic>
        <p:nvPicPr>
          <p:cNvPr id="10" name="Picture 9"/>
          <p:cNvPicPr>
            <a:picLocks noChangeAspect="1"/>
          </p:cNvPicPr>
          <p:nvPr/>
        </p:nvPicPr>
        <p:blipFill>
          <a:blip r:embed="rId7"/>
          <a:stretch>
            <a:fillRect/>
          </a:stretch>
        </p:blipFill>
        <p:spPr>
          <a:xfrm>
            <a:off x="6496632" y="5443774"/>
            <a:ext cx="5172958" cy="733709"/>
          </a:xfrm>
          <a:prstGeom prst="rect">
            <a:avLst/>
          </a:prstGeom>
        </p:spPr>
      </p:pic>
    </p:spTree>
    <p:extLst>
      <p:ext uri="{BB962C8B-B14F-4D97-AF65-F5344CB8AC3E}">
        <p14:creationId xmlns:p14="http://schemas.microsoft.com/office/powerpoint/2010/main" val="11191510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b="57478"/>
          <a:stretch/>
        </p:blipFill>
        <p:spPr>
          <a:xfrm>
            <a:off x="2384914" y="4067708"/>
            <a:ext cx="7344873" cy="2606771"/>
          </a:xfrm>
        </p:spPr>
      </p:pic>
      <p:pic>
        <p:nvPicPr>
          <p:cNvPr id="5" name="Content Placeholder 4"/>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r="1443" b="51715"/>
          <a:stretch/>
        </p:blipFill>
        <p:spPr>
          <a:xfrm>
            <a:off x="2384914" y="242887"/>
            <a:ext cx="7344873" cy="2614613"/>
          </a:xfrm>
        </p:spPr>
      </p:pic>
      <p:sp>
        <p:nvSpPr>
          <p:cNvPr id="9" name="Down Arrow 8"/>
          <p:cNvSpPr/>
          <p:nvPr/>
        </p:nvSpPr>
        <p:spPr>
          <a:xfrm>
            <a:off x="5815034" y="2973400"/>
            <a:ext cx="484632" cy="978408"/>
          </a:xfrm>
          <a:prstGeom prst="downArrow">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041111"/>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2966</TotalTime>
  <Words>1429</Words>
  <Application>Microsoft Macintosh PowerPoint</Application>
  <PresentationFormat>Widescreen</PresentationFormat>
  <Paragraphs>120</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Gill Sans MT</vt:lpstr>
      <vt:lpstr>Mangal</vt:lpstr>
      <vt:lpstr>Wingdings</vt:lpstr>
      <vt:lpstr>Arial</vt:lpstr>
      <vt:lpstr>Parcel</vt:lpstr>
      <vt:lpstr>Servius:  An Object-oriented approach</vt:lpstr>
      <vt:lpstr>DIGITAL Latin Library</vt:lpstr>
      <vt:lpstr>AUTOMATION: Previous work</vt:lpstr>
      <vt:lpstr>PowerPoint Presentation</vt:lpstr>
      <vt:lpstr>HOW IT WORKS</vt:lpstr>
      <vt:lpstr>Servius</vt:lpstr>
      <vt:lpstr>PowerPoint Presentation</vt:lpstr>
      <vt:lpstr>PowerPoint Presentation</vt:lpstr>
      <vt:lpstr>PowerPoint Presentation</vt:lpstr>
      <vt:lpstr>OOPS! You just learned some object oriented programming stuff!</vt:lpstr>
      <vt:lpstr>PowerPoint Presentation</vt:lpstr>
      <vt:lpstr>PowerPoint Presentation</vt:lpstr>
      <vt:lpstr>Demo Time!!!!!!!</vt:lpstr>
      <vt:lpstr>Applications of Object-oriented text representation</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Encoding critical editions of Latin Texts</dc:title>
  <dc:creator>Katy Felkner</dc:creator>
  <cp:lastModifiedBy>Felkner, Katy K.</cp:lastModifiedBy>
  <cp:revision>47</cp:revision>
  <dcterms:created xsi:type="dcterms:W3CDTF">2018-11-26T07:23:18Z</dcterms:created>
  <dcterms:modified xsi:type="dcterms:W3CDTF">2019-04-06T14:17:32Z</dcterms:modified>
</cp:coreProperties>
</file>